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15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721995" y="567214"/>
            <a:ext cx="7117080" cy="8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5600"/>
              <a:buFont typeface="Merriweather"/>
              <a:buNone/>
            </a:pPr>
            <a:r>
              <a:rPr lang="en-US" sz="56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Report</a:t>
            </a:r>
            <a:endParaRPr sz="5600" b="0" i="0" u="none" strike="noStrike" cap="none"/>
          </a:p>
        </p:txBody>
      </p:sp>
      <p:sp>
        <p:nvSpPr>
          <p:cNvPr id="45" name="Google Shape;45;p10"/>
          <p:cNvSpPr/>
          <p:nvPr/>
        </p:nvSpPr>
        <p:spPr>
          <a:xfrm>
            <a:off x="721995" y="1766173"/>
            <a:ext cx="12677916" cy="64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050"/>
              <a:buFont typeface="Merriweather"/>
              <a:buNone/>
            </a:pPr>
            <a:r>
              <a:rPr lang="en-US" sz="4050" b="0" i="0" u="none" strike="noStrike" cap="none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Thyroid Cancer Recurrence Prediction</a:t>
            </a:r>
            <a:endParaRPr sz="4050" b="0" i="0" u="none" strike="noStrike" cap="none" dirty="0"/>
          </a:p>
        </p:txBody>
      </p:sp>
      <p:sp>
        <p:nvSpPr>
          <p:cNvPr id="46" name="Google Shape;46;p10"/>
          <p:cNvSpPr/>
          <p:nvPr/>
        </p:nvSpPr>
        <p:spPr>
          <a:xfrm>
            <a:off x="721995" y="2720221"/>
            <a:ext cx="4125873" cy="51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200"/>
              <a:buFont typeface="Merriweather"/>
              <a:buNone/>
            </a:pPr>
            <a:r>
              <a:rPr lang="en-US" sz="3200" b="0" i="0" u="none" strike="noStrike" cap="none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1. Project Overview</a:t>
            </a:r>
            <a:endParaRPr sz="3200" b="0" i="0" u="none" strike="noStrike" cap="none" dirty="0"/>
          </a:p>
        </p:txBody>
      </p:sp>
      <p:sp>
        <p:nvSpPr>
          <p:cNvPr id="47" name="Google Shape;47;p10"/>
          <p:cNvSpPr/>
          <p:nvPr/>
        </p:nvSpPr>
        <p:spPr>
          <a:xfrm>
            <a:off x="721995" y="3545205"/>
            <a:ext cx="13186410" cy="9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project aims to </a:t>
            </a:r>
            <a:r>
              <a:rPr lang="en-US" sz="16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 whether a thyroid cancer survivor’s cancer will recur</a:t>
            </a: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using patient clinical, pathological, and treatment history data. The final deliverable is a </a:t>
            </a:r>
            <a:r>
              <a:rPr lang="en-US" sz="16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trained machine learning model</a:t>
            </a: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deployed as a </a:t>
            </a:r>
            <a:r>
              <a:rPr lang="en-US" sz="16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FastAPI service</a:t>
            </a: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that accepts patient information and returns a </a:t>
            </a:r>
            <a:r>
              <a:rPr lang="en-US" sz="16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Yes/No</a:t>
            </a: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recurrence prediction with a probability score.</a:t>
            </a:r>
            <a:endParaRPr sz="1600" b="0" i="0" u="none" strike="noStrike" cap="none"/>
          </a:p>
        </p:txBody>
      </p:sp>
      <p:sp>
        <p:nvSpPr>
          <p:cNvPr id="48" name="Google Shape;48;p10"/>
          <p:cNvSpPr/>
          <p:nvPr/>
        </p:nvSpPr>
        <p:spPr>
          <a:xfrm>
            <a:off x="721995" y="4767382"/>
            <a:ext cx="13186410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-US" sz="16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core workflow</a:t>
            </a: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has three main stages:</a:t>
            </a:r>
            <a:endParaRPr sz="1600" b="0" i="0" u="none" strike="noStrike" cap="none"/>
          </a:p>
        </p:txBody>
      </p:sp>
      <p:pic>
        <p:nvPicPr>
          <p:cNvPr id="49" name="Google Shape;49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95" y="5329476"/>
            <a:ext cx="4395430" cy="82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928211" y="6360795"/>
            <a:ext cx="3982998" cy="64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EDA (Exploratory Data Analysis)</a:t>
            </a:r>
            <a:endParaRPr sz="2000" b="0" i="0" u="none" strike="noStrike" cap="none"/>
          </a:p>
        </p:txBody>
      </p:sp>
      <p:sp>
        <p:nvSpPr>
          <p:cNvPr id="51" name="Google Shape;51;p10"/>
          <p:cNvSpPr/>
          <p:nvPr/>
        </p:nvSpPr>
        <p:spPr>
          <a:xfrm>
            <a:off x="928211" y="7129105"/>
            <a:ext cx="3982998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eda.ipynb</a:t>
            </a:r>
            <a:endParaRPr sz="1600" b="0" i="0" u="none" strike="noStrike" cap="none"/>
          </a:p>
        </p:txBody>
      </p:sp>
      <p:pic>
        <p:nvPicPr>
          <p:cNvPr id="52" name="Google Shape;52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7425" y="5329476"/>
            <a:ext cx="4395430" cy="82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/>
          <p:nvPr/>
        </p:nvSpPr>
        <p:spPr>
          <a:xfrm>
            <a:off x="5323642" y="6360795"/>
            <a:ext cx="3574018" cy="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Model Training &amp; Evaluation</a:t>
            </a:r>
            <a:endParaRPr sz="2000" b="0" i="0" u="none" strike="noStrike" cap="none"/>
          </a:p>
        </p:txBody>
      </p:sp>
      <p:sp>
        <p:nvSpPr>
          <p:cNvPr id="54" name="Google Shape;54;p10"/>
          <p:cNvSpPr/>
          <p:nvPr/>
        </p:nvSpPr>
        <p:spPr>
          <a:xfrm>
            <a:off x="5323642" y="6806803"/>
            <a:ext cx="3982998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train.ipynb</a:t>
            </a:r>
            <a:endParaRPr sz="1600" b="0" i="0" u="none" strike="noStrike" cap="none"/>
          </a:p>
        </p:txBody>
      </p:sp>
      <p:pic>
        <p:nvPicPr>
          <p:cNvPr id="55" name="Google Shape;55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12856" y="5329476"/>
            <a:ext cx="4395430" cy="82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/>
          <p:nvPr/>
        </p:nvSpPr>
        <p:spPr>
          <a:xfrm>
            <a:off x="9719072" y="6360795"/>
            <a:ext cx="2578656" cy="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lang="en-US" sz="20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Model Deployment</a:t>
            </a:r>
            <a:endParaRPr sz="2000" b="0" i="0" u="none" strike="noStrike" cap="none"/>
          </a:p>
        </p:txBody>
      </p:sp>
      <p:sp>
        <p:nvSpPr>
          <p:cNvPr id="57" name="Google Shape;57;p10"/>
          <p:cNvSpPr/>
          <p:nvPr/>
        </p:nvSpPr>
        <p:spPr>
          <a:xfrm>
            <a:off x="9719072" y="6806803"/>
            <a:ext cx="3982998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lang="en-US" sz="16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main.py (FastAPI API)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858322" y="868442"/>
            <a:ext cx="4904780" cy="6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850"/>
              <a:buFont typeface="Merriweather"/>
              <a:buNone/>
            </a:pPr>
            <a:r>
              <a:rPr lang="en-US" sz="3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2. Dataset Summary</a:t>
            </a:r>
            <a:endParaRPr sz="3850" b="0" i="0" u="none" strike="noStrike" cap="none"/>
          </a:p>
        </p:txBody>
      </p:sp>
      <p:sp>
        <p:nvSpPr>
          <p:cNvPr id="65" name="Google Shape;65;p11"/>
          <p:cNvSpPr/>
          <p:nvPr/>
        </p:nvSpPr>
        <p:spPr>
          <a:xfrm>
            <a:off x="858322" y="1726763"/>
            <a:ext cx="7427357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Source: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dataset.csv</a:t>
            </a:r>
            <a:endParaRPr sz="1900" b="0" i="0" u="none" strike="noStrike" cap="none"/>
          </a:p>
        </p:txBody>
      </p:sp>
      <p:sp>
        <p:nvSpPr>
          <p:cNvPr id="66" name="Google Shape;66;p11"/>
          <p:cNvSpPr/>
          <p:nvPr/>
        </p:nvSpPr>
        <p:spPr>
          <a:xfrm>
            <a:off x="858322" y="2204918"/>
            <a:ext cx="7427357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Target variable: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Recurred (Yes / No)</a:t>
            </a:r>
            <a:endParaRPr sz="1900" b="0" i="0" u="none" strike="noStrike" cap="none"/>
          </a:p>
        </p:txBody>
      </p:sp>
      <p:sp>
        <p:nvSpPr>
          <p:cNvPr id="67" name="Google Shape;67;p11"/>
          <p:cNvSpPr/>
          <p:nvPr/>
        </p:nvSpPr>
        <p:spPr>
          <a:xfrm>
            <a:off x="858322" y="2683073"/>
            <a:ext cx="7427357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16 clinical &amp; diagnostic attributes:</a:t>
            </a:r>
            <a:endParaRPr sz="1900" b="0" i="0" u="none" strike="noStrike" cap="none"/>
          </a:p>
        </p:txBody>
      </p:sp>
      <p:sp>
        <p:nvSpPr>
          <p:cNvPr id="68" name="Google Shape;68;p11"/>
          <p:cNvSpPr/>
          <p:nvPr/>
        </p:nvSpPr>
        <p:spPr>
          <a:xfrm>
            <a:off x="858322" y="3571994"/>
            <a:ext cx="3414593" cy="7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Demographics: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Age, Gender</a:t>
            </a:r>
            <a:endParaRPr sz="1900" b="0" i="0" u="none" strike="noStrike" cap="none"/>
          </a:p>
        </p:txBody>
      </p:sp>
      <p:sp>
        <p:nvSpPr>
          <p:cNvPr id="69" name="Google Shape;69;p11"/>
          <p:cNvSpPr/>
          <p:nvPr/>
        </p:nvSpPr>
        <p:spPr>
          <a:xfrm>
            <a:off x="858322" y="4442579"/>
            <a:ext cx="3414593" cy="117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Lifestyle &amp; History: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Smoking, Hx Smoking, Hx Radiotherapy</a:t>
            </a:r>
            <a:endParaRPr sz="1900" b="0" i="0" u="none" strike="noStrike" cap="none"/>
          </a:p>
        </p:txBody>
      </p:sp>
      <p:sp>
        <p:nvSpPr>
          <p:cNvPr id="70" name="Google Shape;70;p11"/>
          <p:cNvSpPr/>
          <p:nvPr/>
        </p:nvSpPr>
        <p:spPr>
          <a:xfrm>
            <a:off x="858322" y="5705594"/>
            <a:ext cx="3414593" cy="156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Thyroid &amp; Clinical Status: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Thyroid Function, Physical Examination, Adenopathy</a:t>
            </a:r>
            <a:endParaRPr sz="1900" b="0" i="0" u="none" strike="noStrike" cap="none"/>
          </a:p>
        </p:txBody>
      </p:sp>
      <p:sp>
        <p:nvSpPr>
          <p:cNvPr id="71" name="Google Shape;71;p11"/>
          <p:cNvSpPr/>
          <p:nvPr/>
        </p:nvSpPr>
        <p:spPr>
          <a:xfrm>
            <a:off x="4878705" y="3571994"/>
            <a:ext cx="3414593" cy="117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Cancer Characteristics: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Pathology, Focality, Risk, T, N, M, Stage</a:t>
            </a:r>
            <a:endParaRPr sz="1900" b="0" i="0" u="none" strike="noStrike" cap="none"/>
          </a:p>
        </p:txBody>
      </p:sp>
      <p:sp>
        <p:nvSpPr>
          <p:cNvPr id="72" name="Google Shape;72;p11"/>
          <p:cNvSpPr/>
          <p:nvPr/>
        </p:nvSpPr>
        <p:spPr>
          <a:xfrm>
            <a:off x="4878705" y="4835009"/>
            <a:ext cx="3414593" cy="7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 Feedback: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Response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626269" y="492085"/>
            <a:ext cx="12649464" cy="44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00"/>
              <a:buFont typeface="Merriweather"/>
              <a:buNone/>
            </a:pPr>
            <a:r>
              <a:rPr lang="en-US" sz="2800" b="0" i="0" u="none" strike="noStrike" cap="none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3. EDA (Exploratory Data Analysis) – </a:t>
            </a:r>
            <a:r>
              <a:rPr lang="en-US" sz="2800" b="0" i="0" u="none" strike="noStrike" cap="none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eda.ipynb</a:t>
            </a:r>
            <a:endParaRPr sz="2800" b="0" i="0" u="none" strike="noStrike" cap="none" dirty="0"/>
          </a:p>
        </p:txBody>
      </p:sp>
      <p:sp>
        <p:nvSpPr>
          <p:cNvPr id="79" name="Google Shape;79;p12"/>
          <p:cNvSpPr/>
          <p:nvPr/>
        </p:nvSpPr>
        <p:spPr>
          <a:xfrm>
            <a:off x="626269" y="1297305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Purpose: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To deeply understand the data, detect patterns, and guide model design.</a:t>
            </a:r>
            <a:endParaRPr sz="1400" b="0" i="0" u="none" strike="noStrike" cap="none"/>
          </a:p>
        </p:txBody>
      </p:sp>
      <p:sp>
        <p:nvSpPr>
          <p:cNvPr id="80" name="Google Shape;80;p12"/>
          <p:cNvSpPr/>
          <p:nvPr/>
        </p:nvSpPr>
        <p:spPr>
          <a:xfrm>
            <a:off x="626269" y="1784747"/>
            <a:ext cx="4339947" cy="4308038"/>
          </a:xfrm>
          <a:prstGeom prst="roundRect">
            <a:avLst>
              <a:gd name="adj" fmla="val 2547"/>
            </a:avLst>
          </a:prstGeom>
          <a:solidFill>
            <a:srgbClr val="09151A">
              <a:alpha val="74901"/>
            </a:srgbClr>
          </a:solidFill>
          <a:ln w="22850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603409" y="1784747"/>
            <a:ext cx="91440" cy="4308038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96660" y="1986558"/>
            <a:ext cx="2914412" cy="3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A. Data Quality Checks</a:t>
            </a:r>
            <a:endParaRPr sz="2100" b="0" i="0" u="none" strike="noStrike" cap="none"/>
          </a:p>
        </p:txBody>
      </p:sp>
      <p:sp>
        <p:nvSpPr>
          <p:cNvPr id="83" name="Google Shape;83;p12"/>
          <p:cNvSpPr/>
          <p:nvPr/>
        </p:nvSpPr>
        <p:spPr>
          <a:xfrm>
            <a:off x="896660" y="2429351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Missing Values: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Identified gaps in several categorical fields (e.g., Smoking history, Radiotherapy status).</a:t>
            </a:r>
            <a:endParaRPr sz="1400" b="0" i="0" u="none" strike="noStrike" cap="none"/>
          </a:p>
        </p:txBody>
      </p:sp>
      <p:sp>
        <p:nvSpPr>
          <p:cNvPr id="84" name="Google Shape;84;p12"/>
          <p:cNvSpPr/>
          <p:nvPr/>
        </p:nvSpPr>
        <p:spPr>
          <a:xfrm>
            <a:off x="896660" y="3350657"/>
            <a:ext cx="3867745" cy="57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Duplicates: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Checked for duplicate patient records.</a:t>
            </a:r>
            <a:endParaRPr sz="1400" b="0" i="0" u="none" strike="noStrike" cap="none"/>
          </a:p>
        </p:txBody>
      </p:sp>
      <p:sp>
        <p:nvSpPr>
          <p:cNvPr id="85" name="Google Shape;85;p12"/>
          <p:cNvSpPr/>
          <p:nvPr/>
        </p:nvSpPr>
        <p:spPr>
          <a:xfrm>
            <a:off x="896660" y="3985736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Types: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Ensured numerical features (e.g., Age) are integers, and categorical features are treated as strings.</a:t>
            </a:r>
            <a:endParaRPr sz="1400" b="0" i="0" u="none" strike="noStrike" cap="none"/>
          </a:p>
        </p:txBody>
      </p:sp>
      <p:sp>
        <p:nvSpPr>
          <p:cNvPr id="86" name="Google Shape;86;p12"/>
          <p:cNvSpPr/>
          <p:nvPr/>
        </p:nvSpPr>
        <p:spPr>
          <a:xfrm>
            <a:off x="5145167" y="1784747"/>
            <a:ext cx="4339947" cy="4308038"/>
          </a:xfrm>
          <a:prstGeom prst="roundRect">
            <a:avLst>
              <a:gd name="adj" fmla="val 2547"/>
            </a:avLst>
          </a:prstGeom>
          <a:solidFill>
            <a:srgbClr val="09151A">
              <a:alpha val="74901"/>
            </a:srgbClr>
          </a:solidFill>
          <a:ln w="22850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5122307" y="1784747"/>
            <a:ext cx="91440" cy="4308038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5415558" y="1986558"/>
            <a:ext cx="3762309" cy="3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B. Univariate Analysis</a:t>
            </a:r>
            <a:endParaRPr sz="2100" b="0" i="0" u="none" strike="noStrike" cap="none" dirty="0"/>
          </a:p>
        </p:txBody>
      </p:sp>
      <p:sp>
        <p:nvSpPr>
          <p:cNvPr id="89" name="Google Shape;89;p12"/>
          <p:cNvSpPr/>
          <p:nvPr/>
        </p:nvSpPr>
        <p:spPr>
          <a:xfrm>
            <a:off x="5415558" y="2429351"/>
            <a:ext cx="3867745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Categorical Features:</a:t>
            </a:r>
            <a:endParaRPr sz="1400" b="0" i="0" u="none" strike="noStrike" cap="none"/>
          </a:p>
        </p:txBody>
      </p:sp>
      <p:sp>
        <p:nvSpPr>
          <p:cNvPr id="90" name="Google Shape;90;p12"/>
          <p:cNvSpPr/>
          <p:nvPr/>
        </p:nvSpPr>
        <p:spPr>
          <a:xfrm>
            <a:off x="5415558" y="2778204"/>
            <a:ext cx="3867745" cy="57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Count plots for Gender, Smoking, Pathology, etc.</a:t>
            </a:r>
            <a:endParaRPr sz="1400" b="0" i="0" u="none" strike="noStrike" cap="none"/>
          </a:p>
        </p:txBody>
      </p:sp>
      <p:sp>
        <p:nvSpPr>
          <p:cNvPr id="91" name="Google Shape;91;p12"/>
          <p:cNvSpPr/>
          <p:nvPr/>
        </p:nvSpPr>
        <p:spPr>
          <a:xfrm>
            <a:off x="5415558" y="3413284"/>
            <a:ext cx="3867745" cy="57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Found that most patients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 not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experience recurrence.</a:t>
            </a:r>
            <a:endParaRPr sz="1400" b="0" i="0" u="none" strike="noStrike" cap="none"/>
          </a:p>
        </p:txBody>
      </p:sp>
      <p:sp>
        <p:nvSpPr>
          <p:cNvPr id="92" name="Google Shape;92;p12"/>
          <p:cNvSpPr/>
          <p:nvPr/>
        </p:nvSpPr>
        <p:spPr>
          <a:xfrm>
            <a:off x="5415558" y="4048363"/>
            <a:ext cx="3867745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Numerical Features:</a:t>
            </a:r>
            <a:endParaRPr sz="1400" b="0" i="0" u="none" strike="noStrike" cap="none"/>
          </a:p>
        </p:txBody>
      </p:sp>
      <p:sp>
        <p:nvSpPr>
          <p:cNvPr id="93" name="Google Shape;93;p12"/>
          <p:cNvSpPr/>
          <p:nvPr/>
        </p:nvSpPr>
        <p:spPr>
          <a:xfrm>
            <a:off x="5415558" y="4397216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 of Age showed a concentration in middle-aged to older adults.</a:t>
            </a:r>
            <a:endParaRPr sz="1400" b="0" i="0" u="none" strike="noStrike" cap="none"/>
          </a:p>
        </p:txBody>
      </p:sp>
      <p:sp>
        <p:nvSpPr>
          <p:cNvPr id="94" name="Google Shape;94;p12"/>
          <p:cNvSpPr/>
          <p:nvPr/>
        </p:nvSpPr>
        <p:spPr>
          <a:xfrm>
            <a:off x="5415558" y="5318522"/>
            <a:ext cx="3867745" cy="57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Potential slight right-skew in age distribution.</a:t>
            </a:r>
            <a:endParaRPr sz="1400" b="0" i="0" u="none" strike="noStrike" cap="none"/>
          </a:p>
        </p:txBody>
      </p:sp>
      <p:sp>
        <p:nvSpPr>
          <p:cNvPr id="95" name="Google Shape;95;p12"/>
          <p:cNvSpPr/>
          <p:nvPr/>
        </p:nvSpPr>
        <p:spPr>
          <a:xfrm>
            <a:off x="9664065" y="1784747"/>
            <a:ext cx="4339947" cy="4308038"/>
          </a:xfrm>
          <a:prstGeom prst="roundRect">
            <a:avLst>
              <a:gd name="adj" fmla="val 2547"/>
            </a:avLst>
          </a:prstGeom>
          <a:solidFill>
            <a:srgbClr val="09151A">
              <a:alpha val="74901"/>
            </a:srgbClr>
          </a:solidFill>
          <a:ln w="22850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9641205" y="1784747"/>
            <a:ext cx="91440" cy="4308038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9934456" y="1986558"/>
            <a:ext cx="2684264" cy="3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C. Bivariate Analysis</a:t>
            </a:r>
            <a:endParaRPr sz="2100" b="0" i="0" u="none" strike="noStrike" cap="none"/>
          </a:p>
        </p:txBody>
      </p:sp>
      <p:sp>
        <p:nvSpPr>
          <p:cNvPr id="98" name="Google Shape;98;p12"/>
          <p:cNvSpPr/>
          <p:nvPr/>
        </p:nvSpPr>
        <p:spPr>
          <a:xfrm>
            <a:off x="9934456" y="2429351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Age vs Recurred: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Recurrence slightly higher in younger age brackets in dataset.</a:t>
            </a:r>
            <a:endParaRPr sz="1400" b="0" i="0" u="none" strike="noStrike" cap="none"/>
          </a:p>
        </p:txBody>
      </p:sp>
      <p:sp>
        <p:nvSpPr>
          <p:cNvPr id="99" name="Google Shape;99;p12"/>
          <p:cNvSpPr/>
          <p:nvPr/>
        </p:nvSpPr>
        <p:spPr>
          <a:xfrm>
            <a:off x="9934456" y="3350657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Risk Category vs Recurred: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High-risk patients have significantly higher recurrence rates.</a:t>
            </a:r>
            <a:endParaRPr sz="1400" b="0" i="0" u="none" strike="noStrike" cap="none"/>
          </a:p>
        </p:txBody>
      </p:sp>
      <p:sp>
        <p:nvSpPr>
          <p:cNvPr id="100" name="Google Shape;100;p12"/>
          <p:cNvSpPr/>
          <p:nvPr/>
        </p:nvSpPr>
        <p:spPr>
          <a:xfrm>
            <a:off x="9934456" y="4271963"/>
            <a:ext cx="3867745" cy="8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Adenopathy vs Recurred: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Presence of adenopathy correlates strongly with recurrence.</a:t>
            </a:r>
            <a:endParaRPr sz="1400" b="0" i="0" u="none" strike="noStrike" cap="none"/>
          </a:p>
        </p:txBody>
      </p:sp>
      <p:sp>
        <p:nvSpPr>
          <p:cNvPr id="101" name="Google Shape;101;p12"/>
          <p:cNvSpPr/>
          <p:nvPr/>
        </p:nvSpPr>
        <p:spPr>
          <a:xfrm>
            <a:off x="626269" y="6271736"/>
            <a:ext cx="6599396" cy="1767721"/>
          </a:xfrm>
          <a:prstGeom prst="roundRect">
            <a:avLst>
              <a:gd name="adj" fmla="val 6207"/>
            </a:avLst>
          </a:prstGeom>
          <a:solidFill>
            <a:srgbClr val="09151A">
              <a:alpha val="74901"/>
            </a:srgbClr>
          </a:solidFill>
          <a:ln w="22850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603409" y="6271736"/>
            <a:ext cx="91440" cy="1767721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907948" y="6473547"/>
            <a:ext cx="5639607" cy="44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D. Correlation &amp; Feature Relationships</a:t>
            </a:r>
            <a:endParaRPr sz="2100" b="0" i="0" u="none" strike="noStrike" cap="none" dirty="0"/>
          </a:p>
        </p:txBody>
      </p:sp>
      <p:sp>
        <p:nvSpPr>
          <p:cNvPr id="104" name="Google Shape;104;p12"/>
          <p:cNvSpPr/>
          <p:nvPr/>
        </p:nvSpPr>
        <p:spPr>
          <a:xfrm>
            <a:off x="896660" y="6916341"/>
            <a:ext cx="6127194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Used heatmaps to see correlations between encoded features.</a:t>
            </a:r>
            <a:endParaRPr sz="1400" b="0" i="0" u="none" strike="noStrike" cap="none"/>
          </a:p>
        </p:txBody>
      </p:sp>
      <p:sp>
        <p:nvSpPr>
          <p:cNvPr id="105" name="Google Shape;105;p12"/>
          <p:cNvSpPr/>
          <p:nvPr/>
        </p:nvSpPr>
        <p:spPr>
          <a:xfrm>
            <a:off x="896660" y="7265194"/>
            <a:ext cx="6127194" cy="57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Discovered T, N, M, and Stage are strongly correlated — relevant for model selection to avoid redundancy.</a:t>
            </a:r>
            <a:endParaRPr sz="1400" b="0" i="0" u="none" strike="noStrike" cap="none"/>
          </a:p>
        </p:txBody>
      </p:sp>
      <p:sp>
        <p:nvSpPr>
          <p:cNvPr id="106" name="Google Shape;106;p12"/>
          <p:cNvSpPr/>
          <p:nvPr/>
        </p:nvSpPr>
        <p:spPr>
          <a:xfrm>
            <a:off x="7404616" y="6271736"/>
            <a:ext cx="6599396" cy="1767721"/>
          </a:xfrm>
          <a:prstGeom prst="roundRect">
            <a:avLst>
              <a:gd name="adj" fmla="val 6207"/>
            </a:avLst>
          </a:prstGeom>
          <a:solidFill>
            <a:srgbClr val="09151A">
              <a:alpha val="74901"/>
            </a:srgbClr>
          </a:solidFill>
          <a:ln w="22850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7381756" y="6271736"/>
            <a:ext cx="91440" cy="1767721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7675007" y="6473547"/>
            <a:ext cx="3241119" cy="33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E. Class Imbalance Check</a:t>
            </a:r>
            <a:endParaRPr sz="2100" b="0" i="0" u="none" strike="noStrike" cap="none"/>
          </a:p>
        </p:txBody>
      </p:sp>
      <p:sp>
        <p:nvSpPr>
          <p:cNvPr id="109" name="Google Shape;109;p12"/>
          <p:cNvSpPr/>
          <p:nvPr/>
        </p:nvSpPr>
        <p:spPr>
          <a:xfrm>
            <a:off x="7675007" y="6916341"/>
            <a:ext cx="6127194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is imbalanced: “No recurrence” cases dominate.</a:t>
            </a:r>
            <a:endParaRPr sz="1400" b="0" i="0" u="none" strike="noStrike" cap="none"/>
          </a:p>
        </p:txBody>
      </p:sp>
      <p:sp>
        <p:nvSpPr>
          <p:cNvPr id="110" name="Google Shape;110;p12"/>
          <p:cNvSpPr/>
          <p:nvPr/>
        </p:nvSpPr>
        <p:spPr>
          <a:xfrm>
            <a:off x="7675007" y="7265194"/>
            <a:ext cx="6127194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Implies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Recall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F1-score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are more important than pure Accuracy.</a:t>
            </a:r>
            <a:endParaRPr sz="1400" b="0" i="0" u="none" strike="noStrike" cap="none"/>
          </a:p>
        </p:txBody>
      </p:sp>
      <p:sp>
        <p:nvSpPr>
          <p:cNvPr id="111" name="Google Shape;111;p12"/>
          <p:cNvSpPr/>
          <p:nvPr/>
        </p:nvSpPr>
        <p:spPr>
          <a:xfrm>
            <a:off x="626269" y="8240673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Outcome:</a:t>
            </a:r>
            <a:endParaRPr sz="1400" b="0" i="0" u="none" strike="noStrike" cap="none"/>
          </a:p>
        </p:txBody>
      </p:sp>
      <p:sp>
        <p:nvSpPr>
          <p:cNvPr id="112" name="Google Shape;112;p12"/>
          <p:cNvSpPr/>
          <p:nvPr/>
        </p:nvSpPr>
        <p:spPr>
          <a:xfrm>
            <a:off x="626269" y="8728115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Informed feature preprocessing (categorical encoding, scaling Age).</a:t>
            </a:r>
            <a:endParaRPr sz="1400" b="0" i="0" u="none" strike="noStrike" cap="none"/>
          </a:p>
        </p:txBody>
      </p:sp>
      <p:sp>
        <p:nvSpPr>
          <p:cNvPr id="113" name="Google Shape;113;p12"/>
          <p:cNvSpPr/>
          <p:nvPr/>
        </p:nvSpPr>
        <p:spPr>
          <a:xfrm>
            <a:off x="626269" y="9076968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Guided the choice of evaluation metrics (focus on recall for medical relevance).</a:t>
            </a:r>
            <a:endParaRPr sz="1400" b="0" i="0" u="none" strike="noStrike" cap="none"/>
          </a:p>
        </p:txBody>
      </p:sp>
      <p:sp>
        <p:nvSpPr>
          <p:cNvPr id="114" name="Google Shape;114;p12"/>
          <p:cNvSpPr/>
          <p:nvPr/>
        </p:nvSpPr>
        <p:spPr>
          <a:xfrm>
            <a:off x="626269" y="9425821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Suggested that logistic regression may be a strong baseline, but tree-based models might capture nonlinear relationships better.</a:t>
            </a:r>
            <a:endParaRPr sz="140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626269" y="492085"/>
            <a:ext cx="6957386" cy="44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00"/>
              <a:buFont typeface="Merriweather"/>
              <a:buNone/>
            </a:pPr>
            <a:r>
              <a:rPr lang="en-US" sz="2800" b="0" i="0" u="none" strike="noStrike" cap="none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4. Model Training – </a:t>
            </a:r>
            <a:r>
              <a:rPr lang="en-US" sz="2800" b="0" i="0" u="none" strike="noStrike" cap="none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train.ipynb</a:t>
            </a:r>
            <a:endParaRPr sz="2800" b="0" i="0" u="none" strike="noStrike" cap="none" dirty="0"/>
          </a:p>
        </p:txBody>
      </p:sp>
      <p:sp>
        <p:nvSpPr>
          <p:cNvPr id="121" name="Google Shape;121;p13"/>
          <p:cNvSpPr/>
          <p:nvPr/>
        </p:nvSpPr>
        <p:spPr>
          <a:xfrm>
            <a:off x="626269" y="1297305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Purpose: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Build, evaluate, and save a robust machine learning model.</a:t>
            </a:r>
            <a:endParaRPr sz="1400" b="0" i="0" u="none" strike="noStrike" cap="none"/>
          </a:p>
        </p:txBody>
      </p:sp>
      <p:sp>
        <p:nvSpPr>
          <p:cNvPr id="122" name="Google Shape;122;p13"/>
          <p:cNvSpPr/>
          <p:nvPr/>
        </p:nvSpPr>
        <p:spPr>
          <a:xfrm>
            <a:off x="626269" y="1900714"/>
            <a:ext cx="4339800" cy="3332700"/>
          </a:xfrm>
          <a:prstGeom prst="roundRect">
            <a:avLst>
              <a:gd name="adj" fmla="val 3292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626269" y="1877854"/>
            <a:ext cx="4339800" cy="91500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2527756" y="1632347"/>
            <a:ext cx="537000" cy="537000"/>
          </a:xfrm>
          <a:prstGeom prst="roundRect">
            <a:avLst>
              <a:gd name="adj" fmla="val 17032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688848" y="1766530"/>
            <a:ext cx="214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1650" b="0" i="0" u="none" strike="noStrike" cap="none"/>
          </a:p>
        </p:txBody>
      </p:sp>
      <p:sp>
        <p:nvSpPr>
          <p:cNvPr id="126" name="Google Shape;126;p13"/>
          <p:cNvSpPr/>
          <p:nvPr/>
        </p:nvSpPr>
        <p:spPr>
          <a:xfrm>
            <a:off x="828080" y="2348032"/>
            <a:ext cx="32652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A. Preprocessing Pipeline</a:t>
            </a:r>
            <a:endParaRPr sz="2100" b="0" i="0" u="none" strike="noStrike" cap="none"/>
          </a:p>
        </p:txBody>
      </p:sp>
      <p:sp>
        <p:nvSpPr>
          <p:cNvPr id="127" name="Google Shape;127;p13"/>
          <p:cNvSpPr/>
          <p:nvPr/>
        </p:nvSpPr>
        <p:spPr>
          <a:xfrm>
            <a:off x="828080" y="2790825"/>
            <a:ext cx="3936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Encoding: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OneHotEncoding for categorical variables.</a:t>
            </a:r>
            <a:endParaRPr sz="1400" b="0" i="0" u="none" strike="noStrike" cap="none"/>
          </a:p>
        </p:txBody>
      </p:sp>
      <p:sp>
        <p:nvSpPr>
          <p:cNvPr id="128" name="Google Shape;128;p13"/>
          <p:cNvSpPr/>
          <p:nvPr/>
        </p:nvSpPr>
        <p:spPr>
          <a:xfrm>
            <a:off x="828080" y="3425904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Scaling: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StandardScaler for Age.</a:t>
            </a:r>
            <a:endParaRPr sz="1400" b="0" i="0" u="none" strike="noStrike" cap="none"/>
          </a:p>
        </p:txBody>
      </p:sp>
      <p:sp>
        <p:nvSpPr>
          <p:cNvPr id="129" name="Google Shape;129;p13"/>
          <p:cNvSpPr/>
          <p:nvPr/>
        </p:nvSpPr>
        <p:spPr>
          <a:xfrm>
            <a:off x="828080" y="3774757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Missing Values: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None</a:t>
            </a:r>
            <a:endParaRPr sz="1400" b="0" i="0" u="none" strike="noStrike" cap="none"/>
          </a:p>
        </p:txBody>
      </p:sp>
      <p:sp>
        <p:nvSpPr>
          <p:cNvPr id="130" name="Google Shape;130;p13"/>
          <p:cNvSpPr/>
          <p:nvPr/>
        </p:nvSpPr>
        <p:spPr>
          <a:xfrm>
            <a:off x="5145167" y="1900714"/>
            <a:ext cx="4339800" cy="3332700"/>
          </a:xfrm>
          <a:prstGeom prst="roundRect">
            <a:avLst>
              <a:gd name="adj" fmla="val 3292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5145167" y="1877854"/>
            <a:ext cx="4339800" cy="91500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046655" y="1632347"/>
            <a:ext cx="537000" cy="537000"/>
          </a:xfrm>
          <a:prstGeom prst="roundRect">
            <a:avLst>
              <a:gd name="adj" fmla="val 17032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207746" y="1766530"/>
            <a:ext cx="214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1650" b="0" i="0" u="none" strike="noStrike" cap="none"/>
          </a:p>
        </p:txBody>
      </p:sp>
      <p:sp>
        <p:nvSpPr>
          <p:cNvPr id="134" name="Google Shape;134;p13"/>
          <p:cNvSpPr/>
          <p:nvPr/>
        </p:nvSpPr>
        <p:spPr>
          <a:xfrm>
            <a:off x="5346978" y="2348032"/>
            <a:ext cx="3936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B. Model Selection &amp; Experiments</a:t>
            </a:r>
            <a:endParaRPr sz="2100" b="0" i="0" u="none" strike="noStrike" cap="none"/>
          </a:p>
        </p:txBody>
      </p:sp>
      <p:sp>
        <p:nvSpPr>
          <p:cNvPr id="135" name="Google Shape;135;p13"/>
          <p:cNvSpPr/>
          <p:nvPr/>
        </p:nvSpPr>
        <p:spPr>
          <a:xfrm>
            <a:off x="5346978" y="3126343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Baseline: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Logistic Regression</a:t>
            </a:r>
            <a:endParaRPr sz="1400" b="0" i="0" u="none" strike="noStrike" cap="none"/>
          </a:p>
        </p:txBody>
      </p:sp>
      <p:sp>
        <p:nvSpPr>
          <p:cNvPr id="136" name="Google Shape;136;p13"/>
          <p:cNvSpPr/>
          <p:nvPr/>
        </p:nvSpPr>
        <p:spPr>
          <a:xfrm>
            <a:off x="5346978" y="3475196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Other Models Tried:</a:t>
            </a:r>
            <a:endParaRPr sz="1400" b="0" i="0" u="none" strike="noStrike" cap="none"/>
          </a:p>
        </p:txBody>
      </p:sp>
      <p:sp>
        <p:nvSpPr>
          <p:cNvPr id="137" name="Google Shape;137;p13"/>
          <p:cNvSpPr/>
          <p:nvPr/>
        </p:nvSpPr>
        <p:spPr>
          <a:xfrm>
            <a:off x="5346978" y="3824049"/>
            <a:ext cx="3936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Random Forest – better accuracy, more complex.</a:t>
            </a:r>
            <a:endParaRPr sz="1400" b="0" i="0" u="none" strike="noStrike" cap="none"/>
          </a:p>
        </p:txBody>
      </p:sp>
      <p:sp>
        <p:nvSpPr>
          <p:cNvPr id="138" name="Google Shape;138;p13"/>
          <p:cNvSpPr/>
          <p:nvPr/>
        </p:nvSpPr>
        <p:spPr>
          <a:xfrm>
            <a:off x="5346978" y="4459129"/>
            <a:ext cx="3936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SVM – less suitable for larger datasets but tested for completeness.</a:t>
            </a:r>
            <a:endParaRPr sz="1400" b="0" i="0" u="none" strike="noStrike" cap="none"/>
          </a:p>
        </p:txBody>
      </p:sp>
      <p:sp>
        <p:nvSpPr>
          <p:cNvPr id="139" name="Google Shape;139;p13"/>
          <p:cNvSpPr/>
          <p:nvPr/>
        </p:nvSpPr>
        <p:spPr>
          <a:xfrm>
            <a:off x="9664065" y="1900714"/>
            <a:ext cx="4339800" cy="3332700"/>
          </a:xfrm>
          <a:prstGeom prst="roundRect">
            <a:avLst>
              <a:gd name="adj" fmla="val 3292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9664065" y="1877854"/>
            <a:ext cx="4339800" cy="91500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11565553" y="1632347"/>
            <a:ext cx="537000" cy="537000"/>
          </a:xfrm>
          <a:prstGeom prst="roundRect">
            <a:avLst>
              <a:gd name="adj" fmla="val 17032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11726644" y="1766530"/>
            <a:ext cx="214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1650" b="0" i="0" u="none" strike="noStrike" cap="none"/>
          </a:p>
        </p:txBody>
      </p:sp>
      <p:sp>
        <p:nvSpPr>
          <p:cNvPr id="143" name="Google Shape;143;p13"/>
          <p:cNvSpPr/>
          <p:nvPr/>
        </p:nvSpPr>
        <p:spPr>
          <a:xfrm>
            <a:off x="9865876" y="2348032"/>
            <a:ext cx="36066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C. Model Evaluation Metrics</a:t>
            </a:r>
            <a:endParaRPr sz="2100" b="0" i="0" u="none" strike="noStrike" cap="none"/>
          </a:p>
        </p:txBody>
      </p:sp>
      <p:sp>
        <p:nvSpPr>
          <p:cNvPr id="144" name="Google Shape;144;p13"/>
          <p:cNvSpPr/>
          <p:nvPr/>
        </p:nvSpPr>
        <p:spPr>
          <a:xfrm>
            <a:off x="9865876" y="2790825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Used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train-test split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cross-validation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400" b="0" i="0" u="none" strike="noStrike" cap="none"/>
          </a:p>
        </p:txBody>
      </p:sp>
      <p:sp>
        <p:nvSpPr>
          <p:cNvPr id="145" name="Google Shape;145;p13"/>
          <p:cNvSpPr/>
          <p:nvPr/>
        </p:nvSpPr>
        <p:spPr>
          <a:xfrm>
            <a:off x="9865876" y="3184327"/>
            <a:ext cx="3936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Recall (critical for identifying actual recurrence cases)</a:t>
            </a:r>
            <a:endParaRPr sz="1400" b="0" i="0" u="none" strike="noStrike" cap="none"/>
          </a:p>
        </p:txBody>
      </p:sp>
      <p:sp>
        <p:nvSpPr>
          <p:cNvPr id="146" name="Google Shape;146;p13"/>
          <p:cNvSpPr/>
          <p:nvPr/>
        </p:nvSpPr>
        <p:spPr>
          <a:xfrm>
            <a:off x="9865876" y="3819406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F1-score</a:t>
            </a:r>
            <a:endParaRPr sz="1400" b="0" i="0" u="none" strike="noStrike" cap="none"/>
          </a:p>
        </p:txBody>
      </p:sp>
      <p:sp>
        <p:nvSpPr>
          <p:cNvPr id="147" name="Google Shape;147;p13"/>
          <p:cNvSpPr/>
          <p:nvPr/>
        </p:nvSpPr>
        <p:spPr>
          <a:xfrm>
            <a:off x="9865876" y="4168259"/>
            <a:ext cx="393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ROC-AUC for probability-based evaluation</a:t>
            </a:r>
            <a:endParaRPr sz="1400" b="0" i="0" u="none" strike="noStrike" cap="none"/>
          </a:p>
        </p:txBody>
      </p:sp>
      <p:sp>
        <p:nvSpPr>
          <p:cNvPr id="148" name="Google Shape;148;p13"/>
          <p:cNvSpPr/>
          <p:nvPr/>
        </p:nvSpPr>
        <p:spPr>
          <a:xfrm>
            <a:off x="626269" y="5452110"/>
            <a:ext cx="6599400" cy="2648400"/>
          </a:xfrm>
          <a:prstGeom prst="roundRect">
            <a:avLst>
              <a:gd name="adj" fmla="val 4143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626269" y="5429250"/>
            <a:ext cx="6599400" cy="91500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3657540" y="5183743"/>
            <a:ext cx="537000" cy="537000"/>
          </a:xfrm>
          <a:prstGeom prst="roundRect">
            <a:avLst>
              <a:gd name="adj" fmla="val 17032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3818632" y="5317927"/>
            <a:ext cx="214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1650" b="0" i="0" u="none" strike="noStrike" cap="none"/>
          </a:p>
        </p:txBody>
      </p:sp>
      <p:sp>
        <p:nvSpPr>
          <p:cNvPr id="152" name="Google Shape;152;p13"/>
          <p:cNvSpPr/>
          <p:nvPr/>
        </p:nvSpPr>
        <p:spPr>
          <a:xfrm>
            <a:off x="828080" y="5899428"/>
            <a:ext cx="26844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D. Results</a:t>
            </a:r>
            <a:endParaRPr sz="2100" b="0" i="0" u="none" strike="noStrike" cap="none"/>
          </a:p>
        </p:txBody>
      </p:sp>
      <p:sp>
        <p:nvSpPr>
          <p:cNvPr id="153" name="Google Shape;153;p13"/>
          <p:cNvSpPr/>
          <p:nvPr/>
        </p:nvSpPr>
        <p:spPr>
          <a:xfrm>
            <a:off x="828080" y="6342221"/>
            <a:ext cx="6195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gave strong baseline with interpretability.</a:t>
            </a:r>
            <a:endParaRPr sz="1400" b="0" i="0" u="none" strike="noStrike" cap="none"/>
          </a:p>
        </p:txBody>
      </p:sp>
      <p:sp>
        <p:nvSpPr>
          <p:cNvPr id="154" name="Google Shape;154;p13"/>
          <p:cNvSpPr/>
          <p:nvPr/>
        </p:nvSpPr>
        <p:spPr>
          <a:xfrm>
            <a:off x="828080" y="6691074"/>
            <a:ext cx="6195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Tree-based models slightly better in recall but were harder to explain.</a:t>
            </a:r>
            <a:endParaRPr sz="1400" b="0" i="0" u="none" strike="noStrike" cap="none"/>
          </a:p>
        </p:txBody>
      </p:sp>
      <p:sp>
        <p:nvSpPr>
          <p:cNvPr id="155" name="Google Shape;155;p13"/>
          <p:cNvSpPr/>
          <p:nvPr/>
        </p:nvSpPr>
        <p:spPr>
          <a:xfrm>
            <a:off x="828080" y="7326154"/>
            <a:ext cx="6195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 choice: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pipeline</a:t>
            </a: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(due to preference for transparency).</a:t>
            </a:r>
            <a:endParaRPr sz="1400" b="0" i="0" u="none" strike="noStrike" cap="none"/>
          </a:p>
        </p:txBody>
      </p:sp>
      <p:sp>
        <p:nvSpPr>
          <p:cNvPr id="156" name="Google Shape;156;p13"/>
          <p:cNvSpPr/>
          <p:nvPr/>
        </p:nvSpPr>
        <p:spPr>
          <a:xfrm>
            <a:off x="7404616" y="5452110"/>
            <a:ext cx="6599400" cy="2648400"/>
          </a:xfrm>
          <a:prstGeom prst="roundRect">
            <a:avLst>
              <a:gd name="adj" fmla="val 4143"/>
            </a:avLst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404616" y="5429250"/>
            <a:ext cx="6599400" cy="91500"/>
          </a:xfrm>
          <a:prstGeom prst="roundRect">
            <a:avLst>
              <a:gd name="adj" fmla="val 8219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10435888" y="5183743"/>
            <a:ext cx="537000" cy="537000"/>
          </a:xfrm>
          <a:prstGeom prst="roundRect">
            <a:avLst>
              <a:gd name="adj" fmla="val 170326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0596979" y="5317927"/>
            <a:ext cx="2148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1650" b="0" i="0" u="none" strike="noStrike" cap="none"/>
          </a:p>
        </p:txBody>
      </p:sp>
      <p:sp>
        <p:nvSpPr>
          <p:cNvPr id="160" name="Google Shape;160;p13"/>
          <p:cNvSpPr/>
          <p:nvPr/>
        </p:nvSpPr>
        <p:spPr>
          <a:xfrm>
            <a:off x="7606427" y="5899428"/>
            <a:ext cx="26844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E. Model Persistence</a:t>
            </a:r>
            <a:endParaRPr sz="2100" b="0" i="0" u="none" strike="noStrike" cap="none"/>
          </a:p>
        </p:txBody>
      </p:sp>
      <p:sp>
        <p:nvSpPr>
          <p:cNvPr id="161" name="Google Shape;161;p13"/>
          <p:cNvSpPr/>
          <p:nvPr/>
        </p:nvSpPr>
        <p:spPr>
          <a:xfrm>
            <a:off x="7606427" y="6342221"/>
            <a:ext cx="6195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Best model saved as artifacts/model.joblib for deployment.</a:t>
            </a:r>
            <a:endParaRPr sz="14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6112669" y="492085"/>
            <a:ext cx="3579019" cy="44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00"/>
              <a:buFont typeface="Merriweather"/>
              <a:buNone/>
            </a:pPr>
            <a:r>
              <a:rPr lang="en-US" sz="28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5. Deployment</a:t>
            </a:r>
            <a:endParaRPr sz="2800" b="0" i="0" u="none" strike="noStrike" cap="none"/>
          </a:p>
        </p:txBody>
      </p:sp>
      <p:sp>
        <p:nvSpPr>
          <p:cNvPr id="169" name="Google Shape;169;p14"/>
          <p:cNvSpPr/>
          <p:nvPr/>
        </p:nvSpPr>
        <p:spPr>
          <a:xfrm>
            <a:off x="6112675" y="1140623"/>
            <a:ext cx="7891500" cy="1162500"/>
          </a:xfrm>
          <a:prstGeom prst="roundRect">
            <a:avLst>
              <a:gd name="adj" fmla="val 4266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6299240" y="1327190"/>
            <a:ext cx="536853" cy="536853"/>
          </a:xfrm>
          <a:prstGeom prst="roundRect">
            <a:avLst>
              <a:gd name="adj" fmla="val 17030892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6877" y="1444585"/>
            <a:ext cx="241578" cy="30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7200715" y="1455768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</a:t>
            </a:r>
            <a:endParaRPr sz="1750" b="0" i="0" u="none" strike="noStrike" cap="none"/>
          </a:p>
        </p:txBody>
      </p:sp>
      <p:sp>
        <p:nvSpPr>
          <p:cNvPr id="173" name="Google Shape;173;p14"/>
          <p:cNvSpPr/>
          <p:nvPr/>
        </p:nvSpPr>
        <p:spPr>
          <a:xfrm>
            <a:off x="7452842" y="1867463"/>
            <a:ext cx="17325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FastAPI (main.py)</a:t>
            </a:r>
            <a:endParaRPr sz="1400" b="0" i="0" u="none" strike="noStrike" cap="none"/>
          </a:p>
        </p:txBody>
      </p:sp>
      <p:sp>
        <p:nvSpPr>
          <p:cNvPr id="174" name="Google Shape;174;p14"/>
          <p:cNvSpPr/>
          <p:nvPr/>
        </p:nvSpPr>
        <p:spPr>
          <a:xfrm>
            <a:off x="6112675" y="2700575"/>
            <a:ext cx="7891500" cy="1162500"/>
          </a:xfrm>
          <a:prstGeom prst="roundRect">
            <a:avLst>
              <a:gd name="adj" fmla="val 4266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6299240" y="2887147"/>
            <a:ext cx="537000" cy="537000"/>
          </a:xfrm>
          <a:prstGeom prst="roundRect">
            <a:avLst>
              <a:gd name="adj" fmla="val 17030892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6877" y="3004542"/>
            <a:ext cx="241578" cy="30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/>
          <p:nvPr/>
        </p:nvSpPr>
        <p:spPr>
          <a:xfrm>
            <a:off x="7200702" y="3067288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API Endpoint</a:t>
            </a:r>
            <a:endParaRPr sz="1750" b="0" i="0" u="none" strike="noStrike" cap="none"/>
          </a:p>
        </p:txBody>
      </p:sp>
      <p:sp>
        <p:nvSpPr>
          <p:cNvPr id="178" name="Google Shape;178;p14"/>
          <p:cNvSpPr/>
          <p:nvPr/>
        </p:nvSpPr>
        <p:spPr>
          <a:xfrm>
            <a:off x="7447698" y="3515150"/>
            <a:ext cx="58995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/predict – takes JSON patient data, outputs prediction + probability.</a:t>
            </a:r>
            <a:endParaRPr sz="1400" b="0" i="0" u="none" strike="noStrike" cap="none"/>
          </a:p>
        </p:txBody>
      </p:sp>
      <p:sp>
        <p:nvSpPr>
          <p:cNvPr id="179" name="Google Shape;179;p14"/>
          <p:cNvSpPr/>
          <p:nvPr/>
        </p:nvSpPr>
        <p:spPr>
          <a:xfrm>
            <a:off x="6112675" y="4260528"/>
            <a:ext cx="7891500" cy="1057800"/>
          </a:xfrm>
          <a:prstGeom prst="roundRect">
            <a:avLst>
              <a:gd name="adj" fmla="val 4266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6299240" y="4447103"/>
            <a:ext cx="537000" cy="537000"/>
          </a:xfrm>
          <a:prstGeom prst="roundRect">
            <a:avLst>
              <a:gd name="adj" fmla="val 17030892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6877" y="4564499"/>
            <a:ext cx="241578" cy="30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/>
          <p:nvPr/>
        </p:nvSpPr>
        <p:spPr>
          <a:xfrm>
            <a:off x="7200690" y="4485670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Server</a:t>
            </a:r>
            <a:endParaRPr sz="1750" b="0" i="0" u="none" strike="noStrike" cap="none"/>
          </a:p>
        </p:txBody>
      </p:sp>
      <p:sp>
        <p:nvSpPr>
          <p:cNvPr id="183" name="Google Shape;183;p14"/>
          <p:cNvSpPr/>
          <p:nvPr/>
        </p:nvSpPr>
        <p:spPr>
          <a:xfrm>
            <a:off x="7452840" y="4903016"/>
            <a:ext cx="7518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uvicorn in Docker container.</a:t>
            </a:r>
            <a:endParaRPr sz="1400" b="0" i="0" u="none" strike="noStrike" cap="none"/>
          </a:p>
        </p:txBody>
      </p:sp>
      <p:sp>
        <p:nvSpPr>
          <p:cNvPr id="184" name="Google Shape;184;p14"/>
          <p:cNvSpPr/>
          <p:nvPr/>
        </p:nvSpPr>
        <p:spPr>
          <a:xfrm>
            <a:off x="6112675" y="5715770"/>
            <a:ext cx="7891500" cy="1057800"/>
          </a:xfrm>
          <a:prstGeom prst="roundRect">
            <a:avLst>
              <a:gd name="adj" fmla="val 4266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6299240" y="5902335"/>
            <a:ext cx="537000" cy="537000"/>
          </a:xfrm>
          <a:prstGeom prst="roundRect">
            <a:avLst>
              <a:gd name="adj" fmla="val 17030892"/>
            </a:avLst>
          </a:prstGeom>
          <a:solidFill>
            <a:srgbClr val="60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6877" y="6019731"/>
            <a:ext cx="241578" cy="30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/>
          <p:nvPr/>
        </p:nvSpPr>
        <p:spPr>
          <a:xfrm>
            <a:off x="7112090" y="5904039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UI</a:t>
            </a:r>
            <a:endParaRPr sz="1750" b="0" i="0" u="none" strike="noStrike" cap="none"/>
          </a:p>
        </p:txBody>
      </p:sp>
      <p:sp>
        <p:nvSpPr>
          <p:cNvPr id="188" name="Google Shape;188;p14"/>
          <p:cNvSpPr/>
          <p:nvPr/>
        </p:nvSpPr>
        <p:spPr>
          <a:xfrm>
            <a:off x="7447690" y="6231948"/>
            <a:ext cx="7518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HTML form served from static/ directory.</a:t>
            </a:r>
            <a:endParaRPr sz="14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/>
          <p:nvPr/>
        </p:nvSpPr>
        <p:spPr>
          <a:xfrm>
            <a:off x="743307" y="584002"/>
            <a:ext cx="4247912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300"/>
              <a:buFont typeface="Merriweather"/>
              <a:buNone/>
            </a:pPr>
            <a:r>
              <a:rPr lang="en-US" sz="33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6. Tech Stack</a:t>
            </a:r>
            <a:endParaRPr sz="3300" b="0" i="0" u="none" strike="noStrike" cap="none"/>
          </a:p>
        </p:txBody>
      </p:sp>
      <p:sp>
        <p:nvSpPr>
          <p:cNvPr id="195" name="Google Shape;195;p15"/>
          <p:cNvSpPr/>
          <p:nvPr/>
        </p:nvSpPr>
        <p:spPr>
          <a:xfrm>
            <a:off x="743307" y="1539716"/>
            <a:ext cx="13143786" cy="6113621"/>
          </a:xfrm>
          <a:prstGeom prst="roundRect">
            <a:avLst>
              <a:gd name="adj" fmla="val 1459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750927" y="1547336"/>
            <a:ext cx="13128546" cy="6098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963335" y="1682353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Layer</a:t>
            </a:r>
            <a:endParaRPr sz="1650" b="0" i="0" u="none" strike="noStrike" cap="none"/>
          </a:p>
        </p:txBody>
      </p:sp>
      <p:sp>
        <p:nvSpPr>
          <p:cNvPr id="198" name="Google Shape;198;p15"/>
          <p:cNvSpPr/>
          <p:nvPr/>
        </p:nvSpPr>
        <p:spPr>
          <a:xfrm>
            <a:off x="4905613" y="1682353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Tools / Libraries</a:t>
            </a:r>
            <a:endParaRPr sz="1650" b="0" i="0" u="none" strike="noStrike" cap="none"/>
          </a:p>
        </p:txBody>
      </p:sp>
      <p:sp>
        <p:nvSpPr>
          <p:cNvPr id="199" name="Google Shape;199;p15"/>
          <p:cNvSpPr/>
          <p:nvPr/>
        </p:nvSpPr>
        <p:spPr>
          <a:xfrm>
            <a:off x="750927" y="2157174"/>
            <a:ext cx="13128546" cy="60983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963335" y="2292191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Handling</a:t>
            </a:r>
            <a:endParaRPr sz="1650" b="0" i="0" u="none" strike="noStrike" cap="none"/>
          </a:p>
        </p:txBody>
      </p:sp>
      <p:sp>
        <p:nvSpPr>
          <p:cNvPr id="201" name="Google Shape;201;p15"/>
          <p:cNvSpPr/>
          <p:nvPr/>
        </p:nvSpPr>
        <p:spPr>
          <a:xfrm>
            <a:off x="4905613" y="2292191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pandas, numpy</a:t>
            </a:r>
            <a:endParaRPr sz="1650" b="0" i="0" u="none" strike="noStrike" cap="none"/>
          </a:p>
        </p:txBody>
      </p:sp>
      <p:sp>
        <p:nvSpPr>
          <p:cNvPr id="202" name="Google Shape;202;p15"/>
          <p:cNvSpPr/>
          <p:nvPr/>
        </p:nvSpPr>
        <p:spPr>
          <a:xfrm>
            <a:off x="750927" y="2767013"/>
            <a:ext cx="13128546" cy="6098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963335" y="2902029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Visualization</a:t>
            </a:r>
            <a:endParaRPr sz="1650" b="0" i="0" u="none" strike="noStrike" cap="none"/>
          </a:p>
        </p:txBody>
      </p:sp>
      <p:sp>
        <p:nvSpPr>
          <p:cNvPr id="204" name="Google Shape;204;p15"/>
          <p:cNvSpPr/>
          <p:nvPr/>
        </p:nvSpPr>
        <p:spPr>
          <a:xfrm>
            <a:off x="4905613" y="2902029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matplotlib, seaborn, plotly</a:t>
            </a:r>
            <a:endParaRPr sz="1650" b="0" i="0" u="none" strike="noStrike" cap="none"/>
          </a:p>
        </p:txBody>
      </p:sp>
      <p:sp>
        <p:nvSpPr>
          <p:cNvPr id="205" name="Google Shape;205;p15"/>
          <p:cNvSpPr/>
          <p:nvPr/>
        </p:nvSpPr>
        <p:spPr>
          <a:xfrm>
            <a:off x="750927" y="3376851"/>
            <a:ext cx="13128546" cy="60983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963335" y="3511868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EDA Automation</a:t>
            </a:r>
            <a:endParaRPr sz="1650" b="0" i="0" u="none" strike="noStrike" cap="none"/>
          </a:p>
        </p:txBody>
      </p:sp>
      <p:sp>
        <p:nvSpPr>
          <p:cNvPr id="207" name="Google Shape;207;p15"/>
          <p:cNvSpPr/>
          <p:nvPr/>
        </p:nvSpPr>
        <p:spPr>
          <a:xfrm>
            <a:off x="4905613" y="3511868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ydata-profiling</a:t>
            </a:r>
            <a:endParaRPr sz="1650" b="0" i="0" u="none" strike="noStrike" cap="none"/>
          </a:p>
        </p:txBody>
      </p:sp>
      <p:sp>
        <p:nvSpPr>
          <p:cNvPr id="208" name="Google Shape;208;p15"/>
          <p:cNvSpPr/>
          <p:nvPr/>
        </p:nvSpPr>
        <p:spPr>
          <a:xfrm>
            <a:off x="750927" y="3986689"/>
            <a:ext cx="13128546" cy="6098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963335" y="4121706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Learning</a:t>
            </a:r>
            <a:endParaRPr sz="1650" b="0" i="0" u="none" strike="noStrike" cap="none"/>
          </a:p>
        </p:txBody>
      </p:sp>
      <p:sp>
        <p:nvSpPr>
          <p:cNvPr id="210" name="Google Shape;210;p15"/>
          <p:cNvSpPr/>
          <p:nvPr/>
        </p:nvSpPr>
        <p:spPr>
          <a:xfrm>
            <a:off x="4905613" y="4121706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scikit-learn</a:t>
            </a:r>
            <a:endParaRPr sz="1650" b="0" i="0" u="none" strike="noStrike" cap="none"/>
          </a:p>
        </p:txBody>
      </p:sp>
      <p:sp>
        <p:nvSpPr>
          <p:cNvPr id="211" name="Google Shape;211;p15"/>
          <p:cNvSpPr/>
          <p:nvPr/>
        </p:nvSpPr>
        <p:spPr>
          <a:xfrm>
            <a:off x="750927" y="4596527"/>
            <a:ext cx="13128546" cy="60983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963335" y="4731544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Explainability</a:t>
            </a:r>
            <a:endParaRPr sz="1650" b="0" i="0" u="none" strike="noStrike" cap="none"/>
          </a:p>
        </p:txBody>
      </p:sp>
      <p:sp>
        <p:nvSpPr>
          <p:cNvPr id="213" name="Google Shape;213;p15"/>
          <p:cNvSpPr/>
          <p:nvPr/>
        </p:nvSpPr>
        <p:spPr>
          <a:xfrm>
            <a:off x="4905613" y="4731544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shap</a:t>
            </a:r>
            <a:endParaRPr sz="1650" b="0" i="0" u="none" strike="noStrike" cap="none"/>
          </a:p>
        </p:txBody>
      </p:sp>
      <p:sp>
        <p:nvSpPr>
          <p:cNvPr id="214" name="Google Shape;214;p15"/>
          <p:cNvSpPr/>
          <p:nvPr/>
        </p:nvSpPr>
        <p:spPr>
          <a:xfrm>
            <a:off x="750927" y="5206365"/>
            <a:ext cx="13128546" cy="6098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963335" y="5341382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Model Serving</a:t>
            </a:r>
            <a:endParaRPr sz="1650" b="0" i="0" u="none" strike="noStrike" cap="none"/>
          </a:p>
        </p:txBody>
      </p:sp>
      <p:sp>
        <p:nvSpPr>
          <p:cNvPr id="216" name="Google Shape;216;p15"/>
          <p:cNvSpPr/>
          <p:nvPr/>
        </p:nvSpPr>
        <p:spPr>
          <a:xfrm>
            <a:off x="4905613" y="5341382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FastAPI, Pydantic</a:t>
            </a:r>
            <a:endParaRPr sz="1650" b="0" i="0" u="none" strike="noStrike" cap="none"/>
          </a:p>
        </p:txBody>
      </p:sp>
      <p:sp>
        <p:nvSpPr>
          <p:cNvPr id="217" name="Google Shape;217;p15"/>
          <p:cNvSpPr/>
          <p:nvPr/>
        </p:nvSpPr>
        <p:spPr>
          <a:xfrm>
            <a:off x="750927" y="5816203"/>
            <a:ext cx="13128546" cy="60983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963335" y="5951220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Persistence</a:t>
            </a:r>
            <a:endParaRPr sz="1650" b="0" i="0" u="none" strike="noStrike" cap="none"/>
          </a:p>
        </p:txBody>
      </p:sp>
      <p:sp>
        <p:nvSpPr>
          <p:cNvPr id="219" name="Google Shape;219;p15"/>
          <p:cNvSpPr/>
          <p:nvPr/>
        </p:nvSpPr>
        <p:spPr>
          <a:xfrm>
            <a:off x="4905613" y="5951220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joblib</a:t>
            </a:r>
            <a:endParaRPr sz="1650" b="0" i="0" u="none" strike="noStrike" cap="none"/>
          </a:p>
        </p:txBody>
      </p:sp>
      <p:sp>
        <p:nvSpPr>
          <p:cNvPr id="220" name="Google Shape;220;p15"/>
          <p:cNvSpPr/>
          <p:nvPr/>
        </p:nvSpPr>
        <p:spPr>
          <a:xfrm>
            <a:off x="750927" y="6426041"/>
            <a:ext cx="13128546" cy="60983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963335" y="6561058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Deployment</a:t>
            </a:r>
            <a:endParaRPr sz="1650" b="0" i="0" u="none" strike="noStrike" cap="none"/>
          </a:p>
        </p:txBody>
      </p:sp>
      <p:sp>
        <p:nvSpPr>
          <p:cNvPr id="222" name="Google Shape;222;p15"/>
          <p:cNvSpPr/>
          <p:nvPr/>
        </p:nvSpPr>
        <p:spPr>
          <a:xfrm>
            <a:off x="4905613" y="6561058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Docker, uvicorn</a:t>
            </a:r>
            <a:endParaRPr sz="1650" b="0" i="0" u="none" strike="noStrike" cap="none"/>
          </a:p>
        </p:txBody>
      </p:sp>
      <p:sp>
        <p:nvSpPr>
          <p:cNvPr id="223" name="Google Shape;223;p15"/>
          <p:cNvSpPr/>
          <p:nvPr/>
        </p:nvSpPr>
        <p:spPr>
          <a:xfrm>
            <a:off x="750927" y="7035879"/>
            <a:ext cx="13128546" cy="60983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963335" y="7170896"/>
            <a:ext cx="3510082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Tracking</a:t>
            </a:r>
            <a:endParaRPr sz="1650" b="0" i="0" u="none" strike="noStrike" cap="none"/>
          </a:p>
        </p:txBody>
      </p:sp>
      <p:sp>
        <p:nvSpPr>
          <p:cNvPr id="225" name="Google Shape;225;p15"/>
          <p:cNvSpPr/>
          <p:nvPr/>
        </p:nvSpPr>
        <p:spPr>
          <a:xfrm>
            <a:off x="4905613" y="7170896"/>
            <a:ext cx="8761571" cy="3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lang="en-US" sz="16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mlflow</a:t>
            </a:r>
            <a:endParaRPr sz="165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34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/>
          <p:nvPr/>
        </p:nvSpPr>
        <p:spPr>
          <a:xfrm>
            <a:off x="832247" y="653891"/>
            <a:ext cx="7479506" cy="11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700"/>
              <a:buFont typeface="Merriweather"/>
              <a:buNone/>
            </a:pPr>
            <a:r>
              <a:rPr lang="en-US" sz="37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7. Key Insights from EDA &amp; Training</a:t>
            </a:r>
            <a:endParaRPr sz="3700" b="0" i="0" u="none" strike="noStrike" cap="none"/>
          </a:p>
        </p:txBody>
      </p:sp>
      <p:sp>
        <p:nvSpPr>
          <p:cNvPr id="233" name="Google Shape;233;p16"/>
          <p:cNvSpPr/>
          <p:nvPr/>
        </p:nvSpPr>
        <p:spPr>
          <a:xfrm>
            <a:off x="832247" y="2110264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"/>
          <p:cNvSpPr/>
          <p:nvPr/>
        </p:nvSpPr>
        <p:spPr>
          <a:xfrm>
            <a:off x="1604963" y="2191941"/>
            <a:ext cx="6706791" cy="1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High-risk, adenopathy-positive, and certain pathological types are strong recurrence indicators.</a:t>
            </a:r>
            <a:endParaRPr sz="2300" b="0" i="0" u="none" strike="noStrike" cap="none"/>
          </a:p>
        </p:txBody>
      </p:sp>
      <p:sp>
        <p:nvSpPr>
          <p:cNvPr id="235" name="Google Shape;235;p16"/>
          <p:cNvSpPr/>
          <p:nvPr/>
        </p:nvSpPr>
        <p:spPr>
          <a:xfrm>
            <a:off x="832247" y="3782258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1604963" y="3863935"/>
            <a:ext cx="6706791" cy="74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Younger patients showed slightly higher recurrence probability in this dataset.</a:t>
            </a:r>
            <a:endParaRPr sz="2300" b="0" i="0" u="none" strike="noStrike" cap="none"/>
          </a:p>
        </p:txBody>
      </p:sp>
      <p:sp>
        <p:nvSpPr>
          <p:cNvPr id="237" name="Google Shape;237;p16"/>
          <p:cNvSpPr/>
          <p:nvPr/>
        </p:nvSpPr>
        <p:spPr>
          <a:xfrm>
            <a:off x="832247" y="5082659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1604963" y="5164336"/>
            <a:ext cx="6706791" cy="1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with preprocessing pipeline provided both solid predictive power and interpretability.</a:t>
            </a:r>
            <a:endParaRPr sz="2300" b="0" i="0" u="none" strike="noStrike" cap="none"/>
          </a:p>
        </p:txBody>
      </p:sp>
      <p:sp>
        <p:nvSpPr>
          <p:cNvPr id="239" name="Google Shape;239;p16"/>
          <p:cNvSpPr/>
          <p:nvPr/>
        </p:nvSpPr>
        <p:spPr>
          <a:xfrm>
            <a:off x="832247" y="6754654"/>
            <a:ext cx="534948" cy="53494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1604963" y="6836331"/>
            <a:ext cx="6706791" cy="74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erriweather"/>
              <a:buNone/>
            </a:pPr>
            <a:r>
              <a:rPr lang="en-US" sz="23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Class imbalance required paying attention to recall rather than raw accuracy.</a:t>
            </a:r>
            <a:endParaRPr sz="23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Office PowerPoint</Application>
  <PresentationFormat>Custom</PresentationFormat>
  <Paragraphs>116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Merriweather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</cp:lastModifiedBy>
  <cp:revision>1</cp:revision>
  <dcterms:modified xsi:type="dcterms:W3CDTF">2025-08-12T15:44:25Z</dcterms:modified>
</cp:coreProperties>
</file>